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8" r:id="rId2"/>
    <p:sldId id="289" r:id="rId3"/>
    <p:sldId id="290" r:id="rId4"/>
    <p:sldId id="291" r:id="rId5"/>
    <p:sldId id="292" r:id="rId6"/>
    <p:sldId id="295" r:id="rId7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422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 u="sng">
                <a:solidFill>
                  <a:srgbClr val="FF000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 u="sng">
                <a:solidFill>
                  <a:srgbClr val="FF000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 u="sng">
                <a:solidFill>
                  <a:srgbClr val="FF000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92277" y="216154"/>
            <a:ext cx="9308845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 u="sng">
                <a:solidFill>
                  <a:srgbClr val="FF000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0183" y="3109595"/>
            <a:ext cx="9261475" cy="39027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670">
              <a:lnSpc>
                <a:spcPct val="100000"/>
              </a:lnSpc>
              <a:spcBef>
                <a:spcPts val="95"/>
              </a:spcBef>
              <a:tabLst>
                <a:tab pos="9295765" algn="l"/>
              </a:tabLst>
            </a:pPr>
            <a:r>
              <a:rPr spc="-15" dirty="0"/>
              <a:t>MONITORI</a:t>
            </a:r>
            <a:r>
              <a:rPr spc="-70" dirty="0"/>
              <a:t> </a:t>
            </a:r>
            <a:r>
              <a:rPr spc="-10" dirty="0"/>
              <a:t>(ekrani)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6627" y="763862"/>
            <a:ext cx="5534660" cy="3593465"/>
          </a:xfrm>
          <a:prstGeom prst="rect">
            <a:avLst/>
          </a:prstGeom>
        </p:spPr>
        <p:txBody>
          <a:bodyPr vert="horz" wrap="square" lIns="0" tIns="1562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30"/>
              </a:spcBef>
            </a:pPr>
            <a:r>
              <a:rPr sz="2200" spc="-5" dirty="0">
                <a:solidFill>
                  <a:srgbClr val="0000FF"/>
                </a:solidFill>
                <a:latin typeface="Carlito"/>
                <a:cs typeface="Carlito"/>
              </a:rPr>
              <a:t>Namena</a:t>
            </a:r>
            <a:r>
              <a:rPr sz="2200" spc="-5" dirty="0">
                <a:latin typeface="Carlito"/>
                <a:cs typeface="Carlito"/>
              </a:rPr>
              <a:t>: za prikaz</a:t>
            </a:r>
            <a:r>
              <a:rPr sz="2200" spc="1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slike</a:t>
            </a:r>
            <a:endParaRPr sz="2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240"/>
              </a:spcBef>
            </a:pPr>
            <a:r>
              <a:rPr sz="2400" spc="-5" dirty="0">
                <a:solidFill>
                  <a:srgbClr val="0000FF"/>
                </a:solidFill>
                <a:latin typeface="Carlito"/>
                <a:cs typeface="Carlito"/>
              </a:rPr>
              <a:t>Podela</a:t>
            </a:r>
            <a:r>
              <a:rPr sz="2200" spc="-5" dirty="0">
                <a:latin typeface="Carlito"/>
                <a:cs typeface="Carlito"/>
              </a:rPr>
              <a:t>:</a:t>
            </a:r>
            <a:endParaRPr sz="2200">
              <a:latin typeface="Carlito"/>
              <a:cs typeface="Carlito"/>
            </a:endParaRPr>
          </a:p>
          <a:p>
            <a:pPr marL="553720" indent="-229235">
              <a:lnSpc>
                <a:spcPct val="100000"/>
              </a:lnSpc>
              <a:spcBef>
                <a:spcPts val="55"/>
              </a:spcBef>
              <a:buFont typeface="Times New Roman"/>
              <a:buChar char="-"/>
              <a:tabLst>
                <a:tab pos="553720" algn="l"/>
                <a:tab pos="554355" algn="l"/>
              </a:tabLst>
            </a:pPr>
            <a:r>
              <a:rPr sz="2200" strike="sngStrike" spc="-5" dirty="0">
                <a:latin typeface="Carlito"/>
                <a:cs typeface="Carlito"/>
              </a:rPr>
              <a:t>monitori sa katodnom cevi</a:t>
            </a:r>
            <a:endParaRPr sz="2200">
              <a:latin typeface="Carlito"/>
              <a:cs typeface="Carlito"/>
            </a:endParaRPr>
          </a:p>
          <a:p>
            <a:pPr marL="553720" indent="-229235">
              <a:lnSpc>
                <a:spcPct val="100000"/>
              </a:lnSpc>
              <a:spcBef>
                <a:spcPts val="640"/>
              </a:spcBef>
              <a:buFont typeface="Times New Roman"/>
              <a:buChar char="-"/>
              <a:tabLst>
                <a:tab pos="553720" algn="l"/>
                <a:tab pos="554355" algn="l"/>
              </a:tabLst>
            </a:pPr>
            <a:r>
              <a:rPr sz="2200" spc="-5" dirty="0">
                <a:latin typeface="Carlito"/>
                <a:cs typeface="Carlito"/>
              </a:rPr>
              <a:t>LCD, </a:t>
            </a:r>
            <a:r>
              <a:rPr sz="2200" spc="-10" dirty="0">
                <a:latin typeface="Carlito"/>
                <a:cs typeface="Carlito"/>
              </a:rPr>
              <a:t>TFT </a:t>
            </a:r>
            <a:r>
              <a:rPr sz="2200" spc="-5" dirty="0">
                <a:latin typeface="Carlito"/>
                <a:cs typeface="Carlito"/>
              </a:rPr>
              <a:t>i </a:t>
            </a:r>
            <a:r>
              <a:rPr sz="2200" spc="-10" dirty="0">
                <a:latin typeface="Carlito"/>
                <a:cs typeface="Carlito"/>
              </a:rPr>
              <a:t>LED</a:t>
            </a:r>
            <a:r>
              <a:rPr sz="2200" spc="1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monitori</a:t>
            </a:r>
            <a:endParaRPr sz="2200">
              <a:latin typeface="Carlito"/>
              <a:cs typeface="Carlito"/>
            </a:endParaRPr>
          </a:p>
          <a:p>
            <a:pPr marL="553720" indent="-229235">
              <a:lnSpc>
                <a:spcPct val="100000"/>
              </a:lnSpc>
              <a:spcBef>
                <a:spcPts val="650"/>
              </a:spcBef>
              <a:buFont typeface="Times New Roman"/>
              <a:buChar char="-"/>
              <a:tabLst>
                <a:tab pos="553720" algn="l"/>
                <a:tab pos="554355" algn="l"/>
              </a:tabLst>
            </a:pPr>
            <a:r>
              <a:rPr sz="2200" spc="-5" dirty="0">
                <a:latin typeface="Carlito"/>
                <a:cs typeface="Carlito"/>
              </a:rPr>
              <a:t>plazma monitori</a:t>
            </a:r>
            <a:endParaRPr sz="2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240"/>
              </a:spcBef>
            </a:pPr>
            <a:r>
              <a:rPr sz="2400" spc="-5" dirty="0">
                <a:solidFill>
                  <a:srgbClr val="0000FF"/>
                </a:solidFill>
                <a:latin typeface="Carlito"/>
                <a:cs typeface="Carlito"/>
              </a:rPr>
              <a:t>Karakteristike </a:t>
            </a:r>
            <a:r>
              <a:rPr sz="2400" dirty="0">
                <a:solidFill>
                  <a:srgbClr val="0000FF"/>
                </a:solidFill>
                <a:latin typeface="Carlito"/>
                <a:cs typeface="Carlito"/>
              </a:rPr>
              <a:t>ekrana</a:t>
            </a:r>
            <a:endParaRPr sz="2400">
              <a:latin typeface="Carlito"/>
              <a:cs typeface="Carlito"/>
            </a:endParaRPr>
          </a:p>
          <a:p>
            <a:pPr marL="553720" indent="-229235">
              <a:lnSpc>
                <a:spcPct val="100000"/>
              </a:lnSpc>
              <a:spcBef>
                <a:spcPts val="655"/>
              </a:spcBef>
              <a:buClr>
                <a:srgbClr val="000000"/>
              </a:buClr>
              <a:buFont typeface="Times New Roman"/>
              <a:buChar char="-"/>
              <a:tabLst>
                <a:tab pos="553720" algn="l"/>
                <a:tab pos="554355" algn="l"/>
              </a:tabLst>
            </a:pPr>
            <a:r>
              <a:rPr sz="2200" spc="-5" dirty="0">
                <a:solidFill>
                  <a:srgbClr val="C45811"/>
                </a:solidFill>
                <a:latin typeface="Carlito"/>
                <a:cs typeface="Carlito"/>
              </a:rPr>
              <a:t>Pikel </a:t>
            </a:r>
            <a:r>
              <a:rPr sz="2200" spc="-5" dirty="0">
                <a:latin typeface="Carlito"/>
                <a:cs typeface="Carlito"/>
              </a:rPr>
              <a:t>– najmanji elemenat slike na</a:t>
            </a:r>
            <a:r>
              <a:rPr sz="2200" spc="3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monitoru</a:t>
            </a:r>
            <a:endParaRPr sz="2200">
              <a:latin typeface="Carlito"/>
              <a:cs typeface="Carlito"/>
            </a:endParaRPr>
          </a:p>
          <a:p>
            <a:pPr marL="553720" indent="-229235">
              <a:lnSpc>
                <a:spcPct val="100000"/>
              </a:lnSpc>
              <a:spcBef>
                <a:spcPts val="640"/>
              </a:spcBef>
              <a:buClr>
                <a:srgbClr val="000000"/>
              </a:buClr>
              <a:buFont typeface="Times New Roman"/>
              <a:buChar char="-"/>
              <a:tabLst>
                <a:tab pos="553720" algn="l"/>
                <a:tab pos="554355" algn="l"/>
              </a:tabLst>
            </a:pPr>
            <a:r>
              <a:rPr sz="2200" spc="-5" dirty="0">
                <a:solidFill>
                  <a:srgbClr val="C45811"/>
                </a:solidFill>
                <a:latin typeface="Carlito"/>
                <a:cs typeface="Carlito"/>
              </a:rPr>
              <a:t>Rezolucija monitora </a:t>
            </a:r>
            <a:r>
              <a:rPr sz="2200" spc="-5" dirty="0">
                <a:latin typeface="Carlito"/>
                <a:cs typeface="Carlito"/>
              </a:rPr>
              <a:t>= </a:t>
            </a:r>
            <a:r>
              <a:rPr sz="2400" b="1" dirty="0">
                <a:solidFill>
                  <a:srgbClr val="FF0000"/>
                </a:solidFill>
                <a:latin typeface="Carlito"/>
                <a:cs typeface="Carlito"/>
              </a:rPr>
              <a:t>X </a:t>
            </a:r>
            <a:r>
              <a:rPr sz="2200" spc="-5" dirty="0">
                <a:latin typeface="Carlito"/>
                <a:cs typeface="Carlito"/>
              </a:rPr>
              <a:t>x</a:t>
            </a:r>
            <a:r>
              <a:rPr sz="2200" spc="-20" dirty="0">
                <a:latin typeface="Carlito"/>
                <a:cs typeface="Carlito"/>
              </a:rPr>
              <a:t> </a:t>
            </a:r>
            <a:r>
              <a:rPr sz="2400" b="1" dirty="0">
                <a:solidFill>
                  <a:srgbClr val="FF0000"/>
                </a:solidFill>
                <a:latin typeface="Carlito"/>
                <a:cs typeface="Carlito"/>
              </a:rPr>
              <a:t>Y</a:t>
            </a:r>
            <a:endParaRPr sz="240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478523" y="1005840"/>
            <a:ext cx="3816350" cy="2752725"/>
            <a:chOff x="6478523" y="1005840"/>
            <a:chExt cx="3816350" cy="2752725"/>
          </a:xfrm>
        </p:grpSpPr>
        <p:sp>
          <p:nvSpPr>
            <p:cNvPr id="5" name="object 5"/>
            <p:cNvSpPr/>
            <p:nvPr/>
          </p:nvSpPr>
          <p:spPr>
            <a:xfrm>
              <a:off x="6478523" y="1005840"/>
              <a:ext cx="3816096" cy="275234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749283" y="2929128"/>
              <a:ext cx="236220" cy="236220"/>
            </a:xfrm>
            <a:custGeom>
              <a:avLst/>
              <a:gdLst/>
              <a:ahLst/>
              <a:cxnLst/>
              <a:rect l="l" t="t" r="r" b="b"/>
              <a:pathLst>
                <a:path w="236220" h="236219">
                  <a:moveTo>
                    <a:pt x="236220" y="0"/>
                  </a:moveTo>
                  <a:lnTo>
                    <a:pt x="0" y="0"/>
                  </a:lnTo>
                  <a:lnTo>
                    <a:pt x="0" y="236220"/>
                  </a:lnTo>
                  <a:lnTo>
                    <a:pt x="236220" y="236220"/>
                  </a:lnTo>
                  <a:lnTo>
                    <a:pt x="23622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749283" y="2929128"/>
              <a:ext cx="236220" cy="236220"/>
            </a:xfrm>
            <a:custGeom>
              <a:avLst/>
              <a:gdLst/>
              <a:ahLst/>
              <a:cxnLst/>
              <a:rect l="l" t="t" r="r" b="b"/>
              <a:pathLst>
                <a:path w="236220" h="236219">
                  <a:moveTo>
                    <a:pt x="0" y="236220"/>
                  </a:moveTo>
                  <a:lnTo>
                    <a:pt x="236220" y="236220"/>
                  </a:lnTo>
                  <a:lnTo>
                    <a:pt x="236220" y="0"/>
                  </a:lnTo>
                  <a:lnTo>
                    <a:pt x="0" y="0"/>
                  </a:lnTo>
                  <a:lnTo>
                    <a:pt x="0" y="23622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1665732" y="4776216"/>
            <a:ext cx="7822692" cy="25344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7859" y="299719"/>
            <a:ext cx="83185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0665" algn="l"/>
              </a:tabLst>
            </a:pPr>
            <a:r>
              <a:rPr sz="2400" b="1" dirty="0">
                <a:latin typeface="Times New Roman"/>
                <a:cs typeface="Times New Roman"/>
              </a:rPr>
              <a:t>-	</a:t>
            </a:r>
            <a:r>
              <a:rPr sz="2400" spc="-5" dirty="0">
                <a:solidFill>
                  <a:srgbClr val="0000FF"/>
                </a:solidFill>
                <a:latin typeface="Carlito"/>
                <a:cs typeface="Carlito"/>
              </a:rPr>
              <a:t>Dubina </a:t>
            </a:r>
            <a:r>
              <a:rPr sz="2200" spc="-5" dirty="0">
                <a:solidFill>
                  <a:srgbClr val="0000FF"/>
                </a:solidFill>
                <a:latin typeface="Carlito"/>
                <a:cs typeface="Carlito"/>
              </a:rPr>
              <a:t>boja </a:t>
            </a:r>
            <a:r>
              <a:rPr sz="2200" spc="-5" dirty="0">
                <a:latin typeface="Carlito"/>
                <a:cs typeface="Carlito"/>
              </a:rPr>
              <a:t>- </a:t>
            </a:r>
            <a:r>
              <a:rPr sz="2200" spc="-5" dirty="0">
                <a:solidFill>
                  <a:srgbClr val="C45811"/>
                </a:solidFill>
                <a:latin typeface="Carlito"/>
                <a:cs typeface="Carlito"/>
              </a:rPr>
              <a:t>broj različitih </a:t>
            </a:r>
            <a:r>
              <a:rPr sz="2200" spc="-10" dirty="0">
                <a:solidFill>
                  <a:srgbClr val="C45811"/>
                </a:solidFill>
                <a:latin typeface="Carlito"/>
                <a:cs typeface="Carlito"/>
              </a:rPr>
              <a:t>boja kojim </a:t>
            </a:r>
            <a:r>
              <a:rPr sz="2200" spc="-5" dirty="0">
                <a:solidFill>
                  <a:srgbClr val="C45811"/>
                </a:solidFill>
                <a:latin typeface="Carlito"/>
                <a:cs typeface="Carlito"/>
              </a:rPr>
              <a:t>se može predstaviti </a:t>
            </a:r>
            <a:r>
              <a:rPr sz="2200" spc="-10" dirty="0">
                <a:solidFill>
                  <a:srgbClr val="C45811"/>
                </a:solidFill>
                <a:latin typeface="Carlito"/>
                <a:cs typeface="Carlito"/>
              </a:rPr>
              <a:t>jedan</a:t>
            </a:r>
            <a:r>
              <a:rPr sz="2200" spc="114" dirty="0">
                <a:solidFill>
                  <a:srgbClr val="C45811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C45811"/>
                </a:solidFill>
                <a:latin typeface="Carlito"/>
                <a:cs typeface="Carlito"/>
              </a:rPr>
              <a:t>piksel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8732" y="819657"/>
            <a:ext cx="2059305" cy="136969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45"/>
              </a:spcBef>
            </a:pPr>
            <a:r>
              <a:rPr sz="2400" spc="-10" dirty="0">
                <a:latin typeface="Carlito"/>
                <a:cs typeface="Carlito"/>
              </a:rPr>
              <a:t>2</a:t>
            </a:r>
            <a:r>
              <a:rPr sz="2325" spc="-15" baseline="28673" dirty="0">
                <a:latin typeface="Carlito"/>
                <a:cs typeface="Carlito"/>
              </a:rPr>
              <a:t>8</a:t>
            </a:r>
            <a:r>
              <a:rPr sz="2400" spc="-10" dirty="0">
                <a:latin typeface="Carlito"/>
                <a:cs typeface="Carlito"/>
              </a:rPr>
              <a:t>=256</a:t>
            </a:r>
            <a:endParaRPr sz="2400">
              <a:latin typeface="Carlito"/>
              <a:cs typeface="Carlito"/>
            </a:endParaRPr>
          </a:p>
          <a:p>
            <a:pPr marL="38100">
              <a:lnSpc>
                <a:spcPct val="100000"/>
              </a:lnSpc>
              <a:spcBef>
                <a:spcPts val="650"/>
              </a:spcBef>
            </a:pPr>
            <a:r>
              <a:rPr sz="2400" spc="-5" dirty="0">
                <a:latin typeface="Carlito"/>
                <a:cs typeface="Carlito"/>
              </a:rPr>
              <a:t>2</a:t>
            </a:r>
            <a:r>
              <a:rPr sz="2325" spc="-7" baseline="28673" dirty="0">
                <a:latin typeface="Carlito"/>
                <a:cs typeface="Carlito"/>
              </a:rPr>
              <a:t>16</a:t>
            </a:r>
            <a:r>
              <a:rPr sz="2400" spc="-5" dirty="0">
                <a:latin typeface="Carlito"/>
                <a:cs typeface="Carlito"/>
              </a:rPr>
              <a:t>=</a:t>
            </a:r>
            <a:r>
              <a:rPr sz="2400" spc="22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65.536</a:t>
            </a:r>
            <a:endParaRPr sz="2400">
              <a:latin typeface="Carlito"/>
              <a:cs typeface="Carlito"/>
            </a:endParaRPr>
          </a:p>
          <a:p>
            <a:pPr marL="57785">
              <a:lnSpc>
                <a:spcPct val="100000"/>
              </a:lnSpc>
              <a:spcBef>
                <a:spcPts val="650"/>
              </a:spcBef>
            </a:pPr>
            <a:r>
              <a:rPr sz="2400" spc="-5" dirty="0">
                <a:latin typeface="Carlito"/>
                <a:cs typeface="Carlito"/>
              </a:rPr>
              <a:t>2</a:t>
            </a:r>
            <a:r>
              <a:rPr sz="2325" spc="-7" baseline="28673" dirty="0">
                <a:latin typeface="Carlito"/>
                <a:cs typeface="Carlito"/>
              </a:rPr>
              <a:t>24</a:t>
            </a:r>
            <a:r>
              <a:rPr sz="2400" spc="-5" dirty="0">
                <a:latin typeface="Carlito"/>
                <a:cs typeface="Carlito"/>
              </a:rPr>
              <a:t>=</a:t>
            </a:r>
            <a:r>
              <a:rPr sz="2400" spc="-3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16.777.216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50463" y="819657"/>
            <a:ext cx="2597150" cy="1369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2500"/>
              </a:lnSpc>
              <a:spcBef>
                <a:spcPts val="100"/>
              </a:spcBef>
            </a:pPr>
            <a:r>
              <a:rPr sz="2400" spc="-5" dirty="0">
                <a:latin typeface="Carlito"/>
                <a:cs typeface="Carlito"/>
              </a:rPr>
              <a:t>8-bitna dubina boja  16-bitna dubina</a:t>
            </a:r>
            <a:r>
              <a:rPr sz="2400" spc="-8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boja  24-bitna dubina</a:t>
            </a:r>
            <a:r>
              <a:rPr sz="2400" spc="-8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boja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79142" y="2897201"/>
            <a:ext cx="6552488" cy="40690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65683"/>
            <a:ext cx="3259454" cy="2728595"/>
          </a:xfrm>
          <a:prstGeom prst="rect">
            <a:avLst/>
          </a:prstGeom>
        </p:spPr>
        <p:txBody>
          <a:bodyPr vert="horz" wrap="square" lIns="0" tIns="171450" rIns="0" bIns="0" rtlCol="0">
            <a:spAutoFit/>
          </a:bodyPr>
          <a:lstStyle/>
          <a:p>
            <a:pPr marL="70485">
              <a:lnSpc>
                <a:spcPct val="100000"/>
              </a:lnSpc>
              <a:spcBef>
                <a:spcPts val="1350"/>
              </a:spcBef>
            </a:pPr>
            <a:r>
              <a:rPr sz="2200" b="1" spc="-5" dirty="0">
                <a:solidFill>
                  <a:srgbClr val="FF0000"/>
                </a:solidFill>
                <a:latin typeface="Carlito"/>
                <a:cs typeface="Carlito"/>
              </a:rPr>
              <a:t>LCD MONITORI</a:t>
            </a:r>
            <a:endParaRPr sz="2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250"/>
              </a:spcBef>
            </a:pPr>
            <a:r>
              <a:rPr sz="2200" spc="-5" dirty="0">
                <a:solidFill>
                  <a:srgbClr val="0000FF"/>
                </a:solidFill>
                <a:latin typeface="Carlito"/>
                <a:cs typeface="Carlito"/>
              </a:rPr>
              <a:t>Prednosti</a:t>
            </a:r>
            <a:r>
              <a:rPr sz="2200" spc="-10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2200" dirty="0">
                <a:solidFill>
                  <a:srgbClr val="0000FF"/>
                </a:solidFill>
                <a:latin typeface="Carlito"/>
                <a:cs typeface="Carlito"/>
              </a:rPr>
              <a:t>LCD</a:t>
            </a:r>
            <a:r>
              <a:rPr sz="2200" dirty="0">
                <a:latin typeface="Carlito"/>
                <a:cs typeface="Carlito"/>
              </a:rPr>
              <a:t>:</a:t>
            </a:r>
            <a:endParaRPr sz="2200">
              <a:latin typeface="Carlito"/>
              <a:cs typeface="Carlito"/>
            </a:endParaRPr>
          </a:p>
          <a:p>
            <a:pPr marL="553720" indent="-361950">
              <a:lnSpc>
                <a:spcPct val="100000"/>
              </a:lnSpc>
              <a:spcBef>
                <a:spcPts val="1365"/>
              </a:spcBef>
              <a:buFont typeface="Symbol"/>
              <a:buChar char=""/>
              <a:tabLst>
                <a:tab pos="553720" algn="l"/>
                <a:tab pos="554355" algn="l"/>
              </a:tabLst>
            </a:pPr>
            <a:r>
              <a:rPr sz="2200" spc="-5" dirty="0">
                <a:latin typeface="Carlito"/>
                <a:cs typeface="Carlito"/>
              </a:rPr>
              <a:t>bolji kvalitet</a:t>
            </a:r>
            <a:r>
              <a:rPr sz="220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slike</a:t>
            </a:r>
            <a:endParaRPr sz="2200">
              <a:latin typeface="Carlito"/>
              <a:cs typeface="Carlito"/>
            </a:endParaRPr>
          </a:p>
          <a:p>
            <a:pPr marL="553720" indent="-361950">
              <a:lnSpc>
                <a:spcPct val="100000"/>
              </a:lnSpc>
              <a:spcBef>
                <a:spcPts val="170"/>
              </a:spcBef>
              <a:buFont typeface="Symbol"/>
              <a:buChar char=""/>
              <a:tabLst>
                <a:tab pos="553720" algn="l"/>
                <a:tab pos="554355" algn="l"/>
              </a:tabLst>
            </a:pPr>
            <a:r>
              <a:rPr sz="2200" spc="-5" dirty="0">
                <a:latin typeface="Carlito"/>
                <a:cs typeface="Carlito"/>
              </a:rPr>
              <a:t>mali </a:t>
            </a:r>
            <a:r>
              <a:rPr sz="2200" spc="-10" dirty="0">
                <a:latin typeface="Carlito"/>
                <a:cs typeface="Carlito"/>
              </a:rPr>
              <a:t>nivo</a:t>
            </a:r>
            <a:r>
              <a:rPr sz="2200" spc="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zračenja</a:t>
            </a:r>
            <a:endParaRPr sz="2200">
              <a:latin typeface="Carlito"/>
              <a:cs typeface="Carlito"/>
            </a:endParaRPr>
          </a:p>
          <a:p>
            <a:pPr marL="553720" indent="-361950">
              <a:lnSpc>
                <a:spcPct val="100000"/>
              </a:lnSpc>
              <a:spcBef>
                <a:spcPts val="160"/>
              </a:spcBef>
              <a:buFont typeface="Symbol"/>
              <a:buChar char=""/>
              <a:tabLst>
                <a:tab pos="553720" algn="l"/>
                <a:tab pos="554355" algn="l"/>
              </a:tabLst>
            </a:pPr>
            <a:r>
              <a:rPr sz="2200" spc="-5" dirty="0">
                <a:latin typeface="Carlito"/>
                <a:cs typeface="Carlito"/>
              </a:rPr>
              <a:t>mala potrošnja</a:t>
            </a:r>
            <a:r>
              <a:rPr sz="2200" spc="-5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energije</a:t>
            </a:r>
            <a:endParaRPr sz="2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sz="2200" spc="-5" dirty="0">
                <a:solidFill>
                  <a:srgbClr val="0000FF"/>
                </a:solidFill>
                <a:latin typeface="Carlito"/>
                <a:cs typeface="Carlito"/>
              </a:rPr>
              <a:t>Konstrukcija LCD</a:t>
            </a:r>
            <a:r>
              <a:rPr sz="2200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0000FF"/>
                </a:solidFill>
                <a:latin typeface="Carlito"/>
                <a:cs typeface="Carlito"/>
              </a:rPr>
              <a:t>monitora</a:t>
            </a:r>
            <a:r>
              <a:rPr sz="2200" spc="-5" dirty="0">
                <a:latin typeface="Carlito"/>
                <a:cs typeface="Carlito"/>
              </a:rPr>
              <a:t>: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6460" y="2843301"/>
            <a:ext cx="4037329" cy="109601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374015" indent="-361950">
              <a:lnSpc>
                <a:spcPct val="100000"/>
              </a:lnSpc>
              <a:spcBef>
                <a:spcPts val="265"/>
              </a:spcBef>
              <a:buFont typeface="Symbol"/>
              <a:buChar char=""/>
              <a:tabLst>
                <a:tab pos="374015" algn="l"/>
                <a:tab pos="374650" algn="l"/>
              </a:tabLst>
            </a:pPr>
            <a:r>
              <a:rPr sz="2200" spc="-5" dirty="0">
                <a:latin typeface="Carlito"/>
                <a:cs typeface="Carlito"/>
              </a:rPr>
              <a:t>tečni kristal</a:t>
            </a:r>
            <a:endParaRPr sz="2200">
              <a:latin typeface="Carlito"/>
              <a:cs typeface="Carlito"/>
            </a:endParaRPr>
          </a:p>
          <a:p>
            <a:pPr marL="374015" indent="-361950">
              <a:lnSpc>
                <a:spcPct val="100000"/>
              </a:lnSpc>
              <a:spcBef>
                <a:spcPts val="170"/>
              </a:spcBef>
              <a:buFont typeface="Symbol"/>
              <a:buChar char=""/>
              <a:tabLst>
                <a:tab pos="374015" algn="l"/>
                <a:tab pos="374650" algn="l"/>
              </a:tabLst>
            </a:pPr>
            <a:r>
              <a:rPr sz="2200" spc="-5" dirty="0">
                <a:latin typeface="Carlito"/>
                <a:cs typeface="Carlito"/>
              </a:rPr>
              <a:t>vertikalna i horizontalna</a:t>
            </a:r>
            <a:r>
              <a:rPr sz="220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rešetka</a:t>
            </a:r>
            <a:endParaRPr sz="2200">
              <a:latin typeface="Carlito"/>
              <a:cs typeface="Carlito"/>
            </a:endParaRPr>
          </a:p>
          <a:p>
            <a:pPr marL="374015" indent="-361950">
              <a:lnSpc>
                <a:spcPct val="100000"/>
              </a:lnSpc>
              <a:spcBef>
                <a:spcPts val="170"/>
              </a:spcBef>
              <a:buFont typeface="Symbol"/>
              <a:buChar char=""/>
              <a:tabLst>
                <a:tab pos="374015" algn="l"/>
                <a:tab pos="374650" algn="l"/>
              </a:tabLst>
            </a:pPr>
            <a:r>
              <a:rPr sz="2200" spc="-5" dirty="0">
                <a:solidFill>
                  <a:srgbClr val="C45811"/>
                </a:solidFill>
                <a:latin typeface="Carlito"/>
                <a:cs typeface="Carlito"/>
              </a:rPr>
              <a:t>elektrode </a:t>
            </a:r>
            <a:r>
              <a:rPr sz="2200" spc="-10" dirty="0">
                <a:solidFill>
                  <a:srgbClr val="C45811"/>
                </a:solidFill>
                <a:latin typeface="Carlito"/>
                <a:cs typeface="Carlito"/>
              </a:rPr>
              <a:t>za</a:t>
            </a:r>
            <a:r>
              <a:rPr sz="2200" spc="20" dirty="0">
                <a:solidFill>
                  <a:srgbClr val="C45811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C45811"/>
                </a:solidFill>
                <a:latin typeface="Carlito"/>
                <a:cs typeface="Carlito"/>
              </a:rPr>
              <a:t>polarizaciju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8527" y="3972839"/>
            <a:ext cx="4899025" cy="321119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865"/>
              </a:spcBef>
            </a:pPr>
            <a:r>
              <a:rPr sz="2200" spc="-5" dirty="0">
                <a:solidFill>
                  <a:srgbClr val="0000FF"/>
                </a:solidFill>
                <a:latin typeface="Carlito"/>
                <a:cs typeface="Carlito"/>
              </a:rPr>
              <a:t>Osobine </a:t>
            </a:r>
            <a:r>
              <a:rPr sz="2200" dirty="0">
                <a:solidFill>
                  <a:srgbClr val="0000FF"/>
                </a:solidFill>
                <a:latin typeface="Carlito"/>
                <a:cs typeface="Carlito"/>
              </a:rPr>
              <a:t>tečnih</a:t>
            </a:r>
            <a:r>
              <a:rPr sz="2200" spc="-5" dirty="0">
                <a:solidFill>
                  <a:srgbClr val="0000FF"/>
                </a:solidFill>
                <a:latin typeface="Carlito"/>
                <a:cs typeface="Carlito"/>
              </a:rPr>
              <a:t> kristala</a:t>
            </a:r>
            <a:r>
              <a:rPr sz="2200" spc="-5" dirty="0">
                <a:latin typeface="Carlito"/>
                <a:cs typeface="Carlito"/>
              </a:rPr>
              <a:t>:</a:t>
            </a:r>
            <a:endParaRPr sz="2200">
              <a:latin typeface="Carlito"/>
              <a:cs typeface="Carlito"/>
            </a:endParaRPr>
          </a:p>
          <a:p>
            <a:pPr marL="591820" marR="364490" indent="-361950">
              <a:lnSpc>
                <a:spcPct val="101499"/>
              </a:lnSpc>
              <a:spcBef>
                <a:spcPts val="730"/>
              </a:spcBef>
              <a:buFont typeface="Symbol"/>
              <a:buChar char=""/>
              <a:tabLst>
                <a:tab pos="591820" algn="l"/>
                <a:tab pos="592455" algn="l"/>
              </a:tabLst>
            </a:pPr>
            <a:r>
              <a:rPr sz="2200" spc="-10" dirty="0">
                <a:latin typeface="Carlito"/>
                <a:cs typeface="Carlito"/>
              </a:rPr>
              <a:t>uvrću </a:t>
            </a:r>
            <a:r>
              <a:rPr sz="2200" spc="-5" dirty="0">
                <a:latin typeface="Carlito"/>
                <a:cs typeface="Carlito"/>
              </a:rPr>
              <a:t>ravan polarizacije za </a:t>
            </a:r>
            <a:r>
              <a:rPr sz="2200" dirty="0">
                <a:latin typeface="Carlito"/>
                <a:cs typeface="Carlito"/>
              </a:rPr>
              <a:t>90</a:t>
            </a:r>
            <a:r>
              <a:rPr sz="2175" baseline="26819" dirty="0">
                <a:latin typeface="Carlito"/>
                <a:cs typeface="Carlito"/>
              </a:rPr>
              <a:t>0 </a:t>
            </a:r>
            <a:r>
              <a:rPr sz="2200" spc="-5" dirty="0">
                <a:solidFill>
                  <a:srgbClr val="C45811"/>
                </a:solidFill>
                <a:latin typeface="Carlito"/>
                <a:cs typeface="Carlito"/>
              </a:rPr>
              <a:t>bez  dovođenja napona</a:t>
            </a:r>
            <a:endParaRPr sz="2200">
              <a:latin typeface="Carlito"/>
              <a:cs typeface="Carlito"/>
            </a:endParaRPr>
          </a:p>
          <a:p>
            <a:pPr marL="591820" marR="93980" indent="-361950">
              <a:lnSpc>
                <a:spcPct val="101800"/>
              </a:lnSpc>
              <a:spcBef>
                <a:spcPts val="120"/>
              </a:spcBef>
              <a:buFont typeface="Symbol"/>
              <a:buChar char=""/>
              <a:tabLst>
                <a:tab pos="591820" algn="l"/>
                <a:tab pos="592455" algn="l"/>
              </a:tabLst>
            </a:pPr>
            <a:r>
              <a:rPr sz="2200" spc="-5" dirty="0">
                <a:latin typeface="Carlito"/>
                <a:cs typeface="Carlito"/>
              </a:rPr>
              <a:t>ravan polarizacije se može menjati </a:t>
            </a:r>
            <a:r>
              <a:rPr sz="2200" spc="-5" dirty="0">
                <a:solidFill>
                  <a:srgbClr val="C45811"/>
                </a:solidFill>
                <a:latin typeface="Carlito"/>
                <a:cs typeface="Carlito"/>
              </a:rPr>
              <a:t> dovođenjem napona na</a:t>
            </a:r>
            <a:r>
              <a:rPr sz="2200" spc="-35" dirty="0">
                <a:solidFill>
                  <a:srgbClr val="C45811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C45811"/>
                </a:solidFill>
                <a:latin typeface="Carlito"/>
                <a:cs typeface="Carlito"/>
              </a:rPr>
              <a:t>elektrodama</a:t>
            </a:r>
            <a:endParaRPr sz="2200">
              <a:latin typeface="Carlito"/>
              <a:cs typeface="Carlito"/>
            </a:endParaRPr>
          </a:p>
          <a:p>
            <a:pPr marL="50800">
              <a:lnSpc>
                <a:spcPct val="100000"/>
              </a:lnSpc>
              <a:spcBef>
                <a:spcPts val="1250"/>
              </a:spcBef>
            </a:pPr>
            <a:r>
              <a:rPr sz="2200" spc="-5" dirty="0">
                <a:solidFill>
                  <a:srgbClr val="0000FF"/>
                </a:solidFill>
                <a:latin typeface="Carlito"/>
                <a:cs typeface="Carlito"/>
              </a:rPr>
              <a:t>Vrste LCD prema tipu </a:t>
            </a:r>
            <a:r>
              <a:rPr sz="2200" dirty="0">
                <a:solidFill>
                  <a:srgbClr val="0000FF"/>
                </a:solidFill>
                <a:latin typeface="Carlito"/>
                <a:cs typeface="Carlito"/>
              </a:rPr>
              <a:t>elektroda</a:t>
            </a:r>
            <a:r>
              <a:rPr sz="2200" dirty="0">
                <a:latin typeface="Carlito"/>
                <a:cs typeface="Carlito"/>
              </a:rPr>
              <a:t>:</a:t>
            </a:r>
            <a:endParaRPr sz="2200">
              <a:latin typeface="Carlito"/>
              <a:cs typeface="Carlito"/>
            </a:endParaRPr>
          </a:p>
          <a:p>
            <a:pPr marL="861694" lvl="1" indent="-361950">
              <a:lnSpc>
                <a:spcPct val="100000"/>
              </a:lnSpc>
              <a:spcBef>
                <a:spcPts val="755"/>
              </a:spcBef>
              <a:buFont typeface="Symbol"/>
              <a:buChar char=""/>
              <a:tabLst>
                <a:tab pos="861694" algn="l"/>
                <a:tab pos="862330" algn="l"/>
              </a:tabLst>
            </a:pPr>
            <a:r>
              <a:rPr sz="2200" spc="-5" dirty="0">
                <a:latin typeface="Carlito"/>
                <a:cs typeface="Carlito"/>
              </a:rPr>
              <a:t>sa </a:t>
            </a:r>
            <a:r>
              <a:rPr sz="2200" spc="-10" dirty="0">
                <a:latin typeface="Carlito"/>
                <a:cs typeface="Carlito"/>
              </a:rPr>
              <a:t>pasivnom </a:t>
            </a:r>
            <a:r>
              <a:rPr sz="2200" spc="-5" dirty="0">
                <a:latin typeface="Carlito"/>
                <a:cs typeface="Carlito"/>
              </a:rPr>
              <a:t>matricim</a:t>
            </a:r>
            <a:r>
              <a:rPr sz="2200" spc="1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(LCD)</a:t>
            </a:r>
            <a:endParaRPr sz="2200">
              <a:latin typeface="Carlito"/>
              <a:cs typeface="Carlito"/>
            </a:endParaRPr>
          </a:p>
          <a:p>
            <a:pPr marL="861694" lvl="1" indent="-361950">
              <a:lnSpc>
                <a:spcPct val="100000"/>
              </a:lnSpc>
              <a:spcBef>
                <a:spcPts val="170"/>
              </a:spcBef>
              <a:buFont typeface="Symbol"/>
              <a:buChar char=""/>
              <a:tabLst>
                <a:tab pos="861694" algn="l"/>
                <a:tab pos="862330" algn="l"/>
              </a:tabLst>
            </a:pPr>
            <a:r>
              <a:rPr sz="2200" spc="-5" dirty="0">
                <a:latin typeface="Carlito"/>
                <a:cs typeface="Carlito"/>
              </a:rPr>
              <a:t>sa aktivnom matricom</a:t>
            </a:r>
            <a:r>
              <a:rPr sz="2200" spc="-4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(TFT)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09390" y="435322"/>
            <a:ext cx="4485804" cy="25728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5981699" y="3808348"/>
            <a:ext cx="3788410" cy="3404870"/>
            <a:chOff x="5981699" y="3808348"/>
            <a:chExt cx="3788410" cy="3404870"/>
          </a:xfrm>
        </p:grpSpPr>
        <p:sp>
          <p:nvSpPr>
            <p:cNvPr id="7" name="object 7"/>
            <p:cNvSpPr/>
            <p:nvPr/>
          </p:nvSpPr>
          <p:spPr>
            <a:xfrm>
              <a:off x="5981699" y="4407266"/>
              <a:ext cx="3787989" cy="280582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496685" y="3808348"/>
              <a:ext cx="2994660" cy="1220470"/>
            </a:xfrm>
            <a:custGeom>
              <a:avLst/>
              <a:gdLst/>
              <a:ahLst/>
              <a:cxnLst/>
              <a:rect l="l" t="t" r="r" b="b"/>
              <a:pathLst>
                <a:path w="2994659" h="1220470">
                  <a:moveTo>
                    <a:pt x="139814" y="773811"/>
                  </a:moveTo>
                  <a:lnTo>
                    <a:pt x="108585" y="779538"/>
                  </a:lnTo>
                  <a:lnTo>
                    <a:pt x="12446" y="255016"/>
                  </a:lnTo>
                  <a:lnTo>
                    <a:pt x="0" y="257302"/>
                  </a:lnTo>
                  <a:lnTo>
                    <a:pt x="96139" y="781812"/>
                  </a:lnTo>
                  <a:lnTo>
                    <a:pt x="64884" y="787527"/>
                  </a:lnTo>
                  <a:lnTo>
                    <a:pt x="116078" y="855599"/>
                  </a:lnTo>
                  <a:lnTo>
                    <a:pt x="133883" y="794258"/>
                  </a:lnTo>
                  <a:lnTo>
                    <a:pt x="139814" y="773811"/>
                  </a:lnTo>
                  <a:close/>
                </a:path>
                <a:path w="2994659" h="1220470">
                  <a:moveTo>
                    <a:pt x="1553210" y="1135888"/>
                  </a:moveTo>
                  <a:lnTo>
                    <a:pt x="1523212" y="1146365"/>
                  </a:lnTo>
                  <a:lnTo>
                    <a:pt x="1205484" y="240284"/>
                  </a:lnTo>
                  <a:lnTo>
                    <a:pt x="1193546" y="244602"/>
                  </a:lnTo>
                  <a:lnTo>
                    <a:pt x="1511160" y="1150581"/>
                  </a:lnTo>
                  <a:lnTo>
                    <a:pt x="1481201" y="1161034"/>
                  </a:lnTo>
                  <a:lnTo>
                    <a:pt x="1542415" y="1220343"/>
                  </a:lnTo>
                  <a:lnTo>
                    <a:pt x="1549793" y="1162558"/>
                  </a:lnTo>
                  <a:lnTo>
                    <a:pt x="1553210" y="1135888"/>
                  </a:lnTo>
                  <a:close/>
                </a:path>
                <a:path w="2994659" h="1220470">
                  <a:moveTo>
                    <a:pt x="2994152" y="705485"/>
                  </a:moveTo>
                  <a:lnTo>
                    <a:pt x="2963468" y="713917"/>
                  </a:lnTo>
                  <a:lnTo>
                    <a:pt x="2767711" y="0"/>
                  </a:lnTo>
                  <a:lnTo>
                    <a:pt x="2755519" y="3302"/>
                  </a:lnTo>
                  <a:lnTo>
                    <a:pt x="2951289" y="717257"/>
                  </a:lnTo>
                  <a:lnTo>
                    <a:pt x="2920619" y="725678"/>
                  </a:lnTo>
                  <a:lnTo>
                    <a:pt x="2977515" y="789051"/>
                  </a:lnTo>
                  <a:lnTo>
                    <a:pt x="2989364" y="729488"/>
                  </a:lnTo>
                  <a:lnTo>
                    <a:pt x="2994152" y="70548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794628" y="3302889"/>
            <a:ext cx="1220470" cy="68072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>
              <a:lnSpc>
                <a:spcPts val="2520"/>
              </a:lnSpc>
              <a:spcBef>
                <a:spcPts val="280"/>
              </a:spcBef>
            </a:pPr>
            <a:r>
              <a:rPr sz="2200" spc="-5" dirty="0">
                <a:latin typeface="Arial"/>
                <a:cs typeface="Arial"/>
              </a:rPr>
              <a:t>verti</a:t>
            </a:r>
            <a:r>
              <a:rPr sz="2200" dirty="0">
                <a:latin typeface="Arial"/>
                <a:cs typeface="Arial"/>
              </a:rPr>
              <a:t>k</a:t>
            </a:r>
            <a:r>
              <a:rPr sz="2200" spc="-5" dirty="0">
                <a:latin typeface="Arial"/>
                <a:cs typeface="Arial"/>
              </a:rPr>
              <a:t>alna  rešetka</a:t>
            </a:r>
            <a:endParaRPr sz="2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646414" y="3111830"/>
            <a:ext cx="155130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r">
              <a:lnSpc>
                <a:spcPts val="2580"/>
              </a:lnSpc>
              <a:spcBef>
                <a:spcPts val="95"/>
              </a:spcBef>
            </a:pPr>
            <a:r>
              <a:rPr sz="2200" spc="-5" dirty="0">
                <a:latin typeface="Arial"/>
                <a:cs typeface="Arial"/>
              </a:rPr>
              <a:t>h</a:t>
            </a:r>
            <a:r>
              <a:rPr sz="2200" dirty="0">
                <a:latin typeface="Arial"/>
                <a:cs typeface="Arial"/>
              </a:rPr>
              <a:t>o</a:t>
            </a:r>
            <a:r>
              <a:rPr sz="2200" spc="-5" dirty="0">
                <a:latin typeface="Arial"/>
                <a:cs typeface="Arial"/>
              </a:rPr>
              <a:t>r</a:t>
            </a:r>
            <a:r>
              <a:rPr sz="2200" dirty="0">
                <a:latin typeface="Arial"/>
                <a:cs typeface="Arial"/>
              </a:rPr>
              <a:t>i</a:t>
            </a:r>
            <a:r>
              <a:rPr sz="2200" spc="-5" dirty="0">
                <a:latin typeface="Arial"/>
                <a:cs typeface="Arial"/>
              </a:rPr>
              <a:t>zo</a:t>
            </a:r>
            <a:r>
              <a:rPr sz="2200" dirty="0">
                <a:latin typeface="Arial"/>
                <a:cs typeface="Arial"/>
              </a:rPr>
              <a:t>n</a:t>
            </a:r>
            <a:r>
              <a:rPr sz="2200" spc="-5" dirty="0">
                <a:latin typeface="Arial"/>
                <a:cs typeface="Arial"/>
              </a:rPr>
              <a:t>tal</a:t>
            </a:r>
            <a:r>
              <a:rPr sz="2200" dirty="0">
                <a:latin typeface="Arial"/>
                <a:cs typeface="Arial"/>
              </a:rPr>
              <a:t>n</a:t>
            </a:r>
            <a:r>
              <a:rPr sz="2200" spc="-5" dirty="0">
                <a:latin typeface="Arial"/>
                <a:cs typeface="Arial"/>
              </a:rPr>
              <a:t>a</a:t>
            </a:r>
            <a:endParaRPr sz="2200">
              <a:latin typeface="Arial"/>
              <a:cs typeface="Arial"/>
            </a:endParaRPr>
          </a:p>
          <a:p>
            <a:pPr marR="6985" algn="r">
              <a:lnSpc>
                <a:spcPts val="2580"/>
              </a:lnSpc>
            </a:pPr>
            <a:r>
              <a:rPr sz="2200" spc="-5" dirty="0">
                <a:latin typeface="Arial"/>
                <a:cs typeface="Arial"/>
              </a:rPr>
              <a:t>re</a:t>
            </a:r>
            <a:r>
              <a:rPr sz="2200" dirty="0">
                <a:latin typeface="Arial"/>
                <a:cs typeface="Arial"/>
              </a:rPr>
              <a:t>š</a:t>
            </a:r>
            <a:r>
              <a:rPr sz="2200" spc="-10" dirty="0">
                <a:latin typeface="Arial"/>
                <a:cs typeface="Arial"/>
              </a:rPr>
              <a:t>et</a:t>
            </a:r>
            <a:r>
              <a:rPr sz="2200" dirty="0">
                <a:latin typeface="Arial"/>
                <a:cs typeface="Arial"/>
              </a:rPr>
              <a:t>k</a:t>
            </a:r>
            <a:r>
              <a:rPr sz="2200" spc="-5" dirty="0">
                <a:latin typeface="Arial"/>
                <a:cs typeface="Arial"/>
              </a:rPr>
              <a:t>a</a:t>
            </a:r>
            <a:endParaRPr sz="22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406642" y="1816607"/>
            <a:ext cx="3071495" cy="1454150"/>
          </a:xfrm>
          <a:custGeom>
            <a:avLst/>
            <a:gdLst/>
            <a:ahLst/>
            <a:cxnLst/>
            <a:rect l="l" t="t" r="r" b="b"/>
            <a:pathLst>
              <a:path w="3071495" h="1454150">
                <a:moveTo>
                  <a:pt x="149733" y="549529"/>
                </a:moveTo>
                <a:lnTo>
                  <a:pt x="143268" y="531749"/>
                </a:lnTo>
                <a:lnTo>
                  <a:pt x="120650" y="469392"/>
                </a:lnTo>
                <a:lnTo>
                  <a:pt x="74041" y="540639"/>
                </a:lnTo>
                <a:lnTo>
                  <a:pt x="105587" y="544347"/>
                </a:lnTo>
                <a:lnTo>
                  <a:pt x="0" y="1450975"/>
                </a:lnTo>
                <a:lnTo>
                  <a:pt x="12700" y="1452499"/>
                </a:lnTo>
                <a:lnTo>
                  <a:pt x="118148" y="545833"/>
                </a:lnTo>
                <a:lnTo>
                  <a:pt x="149733" y="549529"/>
                </a:lnTo>
                <a:close/>
              </a:path>
              <a:path w="3071495" h="1454150">
                <a:moveTo>
                  <a:pt x="1623949" y="83566"/>
                </a:moveTo>
                <a:lnTo>
                  <a:pt x="1619084" y="59563"/>
                </a:lnTo>
                <a:lnTo>
                  <a:pt x="1607058" y="0"/>
                </a:lnTo>
                <a:lnTo>
                  <a:pt x="1550289" y="63627"/>
                </a:lnTo>
                <a:lnTo>
                  <a:pt x="1580959" y="71932"/>
                </a:lnTo>
                <a:lnTo>
                  <a:pt x="1207262" y="1450594"/>
                </a:lnTo>
                <a:lnTo>
                  <a:pt x="1219454" y="1453896"/>
                </a:lnTo>
                <a:lnTo>
                  <a:pt x="1593189" y="75247"/>
                </a:lnTo>
                <a:lnTo>
                  <a:pt x="1623949" y="83566"/>
                </a:lnTo>
                <a:close/>
              </a:path>
              <a:path w="3071495" h="1454150">
                <a:moveTo>
                  <a:pt x="3071368" y="526923"/>
                </a:moveTo>
                <a:lnTo>
                  <a:pt x="3066516" y="503174"/>
                </a:lnTo>
                <a:lnTo>
                  <a:pt x="3054350" y="443484"/>
                </a:lnTo>
                <a:lnTo>
                  <a:pt x="2997835" y="507238"/>
                </a:lnTo>
                <a:lnTo>
                  <a:pt x="3028442" y="515442"/>
                </a:lnTo>
                <a:lnTo>
                  <a:pt x="2819654" y="1292733"/>
                </a:lnTo>
                <a:lnTo>
                  <a:pt x="2831846" y="1296035"/>
                </a:lnTo>
                <a:lnTo>
                  <a:pt x="3040761" y="518744"/>
                </a:lnTo>
                <a:lnTo>
                  <a:pt x="3071368" y="5269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433309" y="3302889"/>
            <a:ext cx="755650" cy="68072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>
              <a:lnSpc>
                <a:spcPts val="2520"/>
              </a:lnSpc>
              <a:spcBef>
                <a:spcPts val="280"/>
              </a:spcBef>
            </a:pPr>
            <a:r>
              <a:rPr sz="2200" spc="-5" dirty="0">
                <a:latin typeface="Arial"/>
                <a:cs typeface="Arial"/>
              </a:rPr>
              <a:t>tečni  kri</a:t>
            </a:r>
            <a:r>
              <a:rPr sz="2200" dirty="0">
                <a:latin typeface="Arial"/>
                <a:cs typeface="Arial"/>
              </a:rPr>
              <a:t>s</a:t>
            </a:r>
            <a:r>
              <a:rPr sz="2200" spc="-5" dirty="0">
                <a:latin typeface="Arial"/>
                <a:cs typeface="Arial"/>
              </a:rPr>
              <a:t>tal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6795" y="65683"/>
            <a:ext cx="7419975" cy="2419350"/>
          </a:xfrm>
          <a:prstGeom prst="rect">
            <a:avLst/>
          </a:prstGeom>
        </p:spPr>
        <p:txBody>
          <a:bodyPr vert="horz" wrap="square" lIns="0" tIns="171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0"/>
              </a:spcBef>
            </a:pPr>
            <a:r>
              <a:rPr sz="2200" b="1" spc="-5" dirty="0">
                <a:solidFill>
                  <a:srgbClr val="FF0000"/>
                </a:solidFill>
                <a:latin typeface="Carlito"/>
                <a:cs typeface="Carlito"/>
              </a:rPr>
              <a:t>EKRANI SA AKTIVNOM MATRICOM</a:t>
            </a:r>
            <a:r>
              <a:rPr sz="2200" b="1" spc="1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2200" b="1" dirty="0">
                <a:solidFill>
                  <a:srgbClr val="FF0000"/>
                </a:solidFill>
                <a:latin typeface="Carlito"/>
                <a:cs typeface="Carlito"/>
              </a:rPr>
              <a:t>(TFT)</a:t>
            </a:r>
            <a:endParaRPr sz="2200">
              <a:latin typeface="Carlito"/>
              <a:cs typeface="Carlito"/>
            </a:endParaRPr>
          </a:p>
          <a:p>
            <a:pPr marL="12700" marR="5080">
              <a:lnSpc>
                <a:spcPct val="147300"/>
              </a:lnSpc>
            </a:pPr>
            <a:r>
              <a:rPr sz="2200" spc="-5" dirty="0">
                <a:solidFill>
                  <a:srgbClr val="0000FF"/>
                </a:solidFill>
                <a:latin typeface="Carlito"/>
                <a:cs typeface="Carlito"/>
              </a:rPr>
              <a:t>Kontrola polarizacije svetlosti se vrši pomoću </a:t>
            </a:r>
            <a:r>
              <a:rPr sz="2200" spc="-5" dirty="0">
                <a:solidFill>
                  <a:srgbClr val="C45811"/>
                </a:solidFill>
                <a:latin typeface="Carlito"/>
                <a:cs typeface="Carlito"/>
              </a:rPr>
              <a:t>matrice </a:t>
            </a:r>
            <a:r>
              <a:rPr sz="2200" dirty="0">
                <a:solidFill>
                  <a:srgbClr val="C45811"/>
                </a:solidFill>
                <a:latin typeface="Carlito"/>
                <a:cs typeface="Carlito"/>
              </a:rPr>
              <a:t>tranzistora</a:t>
            </a:r>
            <a:r>
              <a:rPr sz="2200" dirty="0">
                <a:solidFill>
                  <a:srgbClr val="006FC0"/>
                </a:solidFill>
                <a:latin typeface="Carlito"/>
                <a:cs typeface="Carlito"/>
              </a:rPr>
              <a:t>.  </a:t>
            </a:r>
            <a:r>
              <a:rPr sz="2200" spc="-5" dirty="0">
                <a:latin typeface="Carlito"/>
                <a:cs typeface="Carlito"/>
              </a:rPr>
              <a:t>Prednosti:</a:t>
            </a:r>
            <a:endParaRPr sz="2200">
              <a:latin typeface="Carlito"/>
              <a:cs typeface="Carlito"/>
            </a:endParaRPr>
          </a:p>
          <a:p>
            <a:pPr marL="641985" indent="-360680">
              <a:lnSpc>
                <a:spcPct val="100000"/>
              </a:lnSpc>
              <a:spcBef>
                <a:spcPts val="1250"/>
              </a:spcBef>
              <a:buAutoNum type="arabicPeriod"/>
              <a:tabLst>
                <a:tab pos="641985" algn="l"/>
                <a:tab pos="642620" algn="l"/>
              </a:tabLst>
            </a:pPr>
            <a:r>
              <a:rPr sz="2200" spc="-5" dirty="0">
                <a:latin typeface="Carlito"/>
                <a:cs typeface="Carlito"/>
              </a:rPr>
              <a:t>kraće vreme</a:t>
            </a:r>
            <a:r>
              <a:rPr sz="2200" spc="-1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odziva</a:t>
            </a:r>
            <a:endParaRPr sz="2200">
              <a:latin typeface="Carlito"/>
              <a:cs typeface="Carlito"/>
            </a:endParaRPr>
          </a:p>
          <a:p>
            <a:pPr marL="641985" indent="-360680">
              <a:lnSpc>
                <a:spcPct val="100000"/>
              </a:lnSpc>
              <a:spcBef>
                <a:spcPts val="650"/>
              </a:spcBef>
              <a:buAutoNum type="arabicPeriod"/>
              <a:tabLst>
                <a:tab pos="641985" algn="l"/>
                <a:tab pos="642620" algn="l"/>
              </a:tabLst>
            </a:pPr>
            <a:r>
              <a:rPr sz="2200" spc="-5" dirty="0">
                <a:latin typeface="Carlito"/>
                <a:cs typeface="Carlito"/>
              </a:rPr>
              <a:t>bolja kontrast i osvetljenost</a:t>
            </a:r>
            <a:endParaRPr sz="220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474994" y="2842260"/>
            <a:ext cx="7952740" cy="4324350"/>
            <a:chOff x="2474994" y="2842260"/>
            <a:chExt cx="7952740" cy="4324350"/>
          </a:xfrm>
        </p:grpSpPr>
        <p:sp>
          <p:nvSpPr>
            <p:cNvPr id="4" name="object 4"/>
            <p:cNvSpPr/>
            <p:nvPr/>
          </p:nvSpPr>
          <p:spPr>
            <a:xfrm>
              <a:off x="2474994" y="2842260"/>
              <a:ext cx="5795753" cy="432400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684008" y="6358127"/>
              <a:ext cx="2743200" cy="341630"/>
            </a:xfrm>
            <a:custGeom>
              <a:avLst/>
              <a:gdLst/>
              <a:ahLst/>
              <a:cxnLst/>
              <a:rect l="l" t="t" r="r" b="b"/>
              <a:pathLst>
                <a:path w="2743200" h="341629">
                  <a:moveTo>
                    <a:pt x="2743200" y="0"/>
                  </a:moveTo>
                  <a:lnTo>
                    <a:pt x="0" y="0"/>
                  </a:lnTo>
                  <a:lnTo>
                    <a:pt x="0" y="341376"/>
                  </a:lnTo>
                  <a:lnTo>
                    <a:pt x="2743200" y="341376"/>
                  </a:lnTo>
                  <a:lnTo>
                    <a:pt x="2743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5355" y="65683"/>
            <a:ext cx="3172460" cy="1013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7300"/>
              </a:lnSpc>
              <a:spcBef>
                <a:spcPts val="100"/>
              </a:spcBef>
            </a:pPr>
            <a:r>
              <a:rPr sz="2200" u="none" spc="-5" dirty="0"/>
              <a:t>LED MONITORI </a:t>
            </a:r>
            <a:r>
              <a:rPr sz="2200" b="0" u="none" spc="-5" dirty="0">
                <a:solidFill>
                  <a:srgbClr val="000000"/>
                </a:solidFill>
                <a:latin typeface="Carlito"/>
                <a:cs typeface="Carlito"/>
              </a:rPr>
              <a:t>(LED,</a:t>
            </a:r>
            <a:r>
              <a:rPr sz="2200" b="0" u="none" spc="-55" dirty="0">
                <a:solidFill>
                  <a:srgbClr val="000000"/>
                </a:solidFill>
                <a:latin typeface="Carlito"/>
                <a:cs typeface="Carlito"/>
              </a:rPr>
              <a:t> </a:t>
            </a:r>
            <a:r>
              <a:rPr sz="2200" b="0" u="none" dirty="0">
                <a:solidFill>
                  <a:srgbClr val="000000"/>
                </a:solidFill>
                <a:latin typeface="Carlito"/>
                <a:cs typeface="Carlito"/>
              </a:rPr>
              <a:t>OLED)  </a:t>
            </a:r>
            <a:r>
              <a:rPr sz="2200" b="0" u="none" spc="-10" dirty="0">
                <a:latin typeface="Carlito"/>
                <a:cs typeface="Carlito"/>
              </a:rPr>
              <a:t>LED</a:t>
            </a:r>
            <a:r>
              <a:rPr sz="2200" b="0" u="none" spc="5" dirty="0">
                <a:latin typeface="Carlito"/>
                <a:cs typeface="Carlito"/>
              </a:rPr>
              <a:t> </a:t>
            </a:r>
            <a:r>
              <a:rPr sz="2200" b="0" u="none" spc="-5" dirty="0">
                <a:latin typeface="Carlito"/>
                <a:cs typeface="Carlito"/>
              </a:rPr>
              <a:t>MONITORI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5355" y="1053744"/>
            <a:ext cx="9351645" cy="307276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643890" indent="-360680">
              <a:lnSpc>
                <a:spcPct val="100000"/>
              </a:lnSpc>
              <a:spcBef>
                <a:spcPts val="265"/>
              </a:spcBef>
              <a:buFont typeface="Symbol"/>
              <a:buChar char=""/>
              <a:tabLst>
                <a:tab pos="643255" algn="l"/>
                <a:tab pos="644525" algn="l"/>
              </a:tabLst>
            </a:pPr>
            <a:r>
              <a:rPr sz="2200" spc="-5" dirty="0">
                <a:latin typeface="Carlito"/>
                <a:cs typeface="Carlito"/>
              </a:rPr>
              <a:t>Koriste </a:t>
            </a:r>
            <a:r>
              <a:rPr sz="2200" spc="-10" dirty="0">
                <a:solidFill>
                  <a:srgbClr val="0000FF"/>
                </a:solidFill>
                <a:latin typeface="Carlito"/>
                <a:cs typeface="Carlito"/>
              </a:rPr>
              <a:t>LED </a:t>
            </a:r>
            <a:r>
              <a:rPr sz="2200" spc="-5" dirty="0">
                <a:solidFill>
                  <a:srgbClr val="0000FF"/>
                </a:solidFill>
                <a:latin typeface="Carlito"/>
                <a:cs typeface="Carlito"/>
              </a:rPr>
              <a:t>diode </a:t>
            </a:r>
            <a:r>
              <a:rPr sz="2200" spc="-5" dirty="0">
                <a:latin typeface="Carlito"/>
                <a:cs typeface="Carlito"/>
              </a:rPr>
              <a:t>za pozadinsko</a:t>
            </a:r>
            <a:r>
              <a:rPr sz="2200" spc="2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osvetljenje</a:t>
            </a:r>
            <a:endParaRPr sz="2200">
              <a:latin typeface="Carlito"/>
              <a:cs typeface="Carlito"/>
            </a:endParaRPr>
          </a:p>
          <a:p>
            <a:pPr marL="643890" indent="-360680">
              <a:lnSpc>
                <a:spcPct val="100000"/>
              </a:lnSpc>
              <a:spcBef>
                <a:spcPts val="170"/>
              </a:spcBef>
              <a:buFont typeface="Symbol"/>
              <a:buChar char=""/>
              <a:tabLst>
                <a:tab pos="643255" algn="l"/>
                <a:tab pos="644525" algn="l"/>
              </a:tabLst>
            </a:pPr>
            <a:r>
              <a:rPr sz="2200" spc="-10" dirty="0">
                <a:latin typeface="Carlito"/>
                <a:cs typeface="Carlito"/>
              </a:rPr>
              <a:t>Ostalo </a:t>
            </a:r>
            <a:r>
              <a:rPr sz="2200" spc="-5" dirty="0">
                <a:latin typeface="Carlito"/>
                <a:cs typeface="Carlito"/>
              </a:rPr>
              <a:t>je isto kao i kod TFT</a:t>
            </a:r>
            <a:r>
              <a:rPr sz="2200" spc="4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monitora</a:t>
            </a:r>
            <a:endParaRPr sz="2200">
              <a:latin typeface="Carlito"/>
              <a:cs typeface="Carlito"/>
            </a:endParaRPr>
          </a:p>
          <a:p>
            <a:pPr marL="643890" indent="-360680">
              <a:lnSpc>
                <a:spcPct val="100000"/>
              </a:lnSpc>
              <a:spcBef>
                <a:spcPts val="155"/>
              </a:spcBef>
              <a:buFont typeface="Symbol"/>
              <a:buChar char=""/>
              <a:tabLst>
                <a:tab pos="643255" algn="l"/>
                <a:tab pos="644525" algn="l"/>
              </a:tabLst>
            </a:pPr>
            <a:r>
              <a:rPr sz="2200" spc="-10" dirty="0">
                <a:latin typeface="Carlito"/>
                <a:cs typeface="Carlito"/>
              </a:rPr>
              <a:t>Tanki, </a:t>
            </a:r>
            <a:r>
              <a:rPr sz="2200" spc="-5" dirty="0">
                <a:latin typeface="Carlito"/>
                <a:cs typeface="Carlito"/>
              </a:rPr>
              <a:t>štedljivi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har char=""/>
            </a:pPr>
            <a:endParaRPr sz="2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2030095" algn="l"/>
              </a:tabLst>
            </a:pPr>
            <a:r>
              <a:rPr sz="2200" spc="-10" dirty="0">
                <a:solidFill>
                  <a:srgbClr val="FF0000"/>
                </a:solidFill>
                <a:latin typeface="Carlito"/>
                <a:cs typeface="Carlito"/>
              </a:rPr>
              <a:t>OLED</a:t>
            </a:r>
            <a:r>
              <a:rPr sz="2200" spc="1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FF0000"/>
                </a:solidFill>
                <a:latin typeface="Carlito"/>
                <a:cs typeface="Carlito"/>
              </a:rPr>
              <a:t>MONITORI	(Organic Light-Emitting</a:t>
            </a:r>
            <a:r>
              <a:rPr sz="2200" spc="-10" dirty="0">
                <a:solidFill>
                  <a:srgbClr val="FF0000"/>
                </a:solidFill>
                <a:latin typeface="Carlito"/>
                <a:cs typeface="Carlito"/>
              </a:rPr>
              <a:t> Diode)</a:t>
            </a:r>
            <a:endParaRPr sz="2200">
              <a:latin typeface="Carlito"/>
              <a:cs typeface="Carlito"/>
            </a:endParaRPr>
          </a:p>
          <a:p>
            <a:pPr marL="643890" indent="-360680">
              <a:lnSpc>
                <a:spcPct val="100000"/>
              </a:lnSpc>
              <a:spcBef>
                <a:spcPts val="765"/>
              </a:spcBef>
              <a:buFont typeface="Symbol"/>
              <a:buChar char=""/>
              <a:tabLst>
                <a:tab pos="643255" algn="l"/>
                <a:tab pos="644525" algn="l"/>
              </a:tabLst>
            </a:pPr>
            <a:r>
              <a:rPr sz="2200" spc="-5" dirty="0">
                <a:solidFill>
                  <a:srgbClr val="0000FF"/>
                </a:solidFill>
                <a:latin typeface="Carlito"/>
                <a:cs typeface="Carlito"/>
              </a:rPr>
              <a:t>Nema pozadinskog svetla.</a:t>
            </a:r>
            <a:endParaRPr sz="2200">
              <a:latin typeface="Carlito"/>
              <a:cs typeface="Carlito"/>
            </a:endParaRPr>
          </a:p>
          <a:p>
            <a:pPr marL="643890" indent="-360680">
              <a:lnSpc>
                <a:spcPct val="100000"/>
              </a:lnSpc>
              <a:spcBef>
                <a:spcPts val="770"/>
              </a:spcBef>
              <a:buFont typeface="Symbol"/>
              <a:buChar char=""/>
              <a:tabLst>
                <a:tab pos="643255" algn="l"/>
                <a:tab pos="644525" algn="l"/>
              </a:tabLst>
            </a:pPr>
            <a:r>
              <a:rPr sz="2200" spc="-10" dirty="0">
                <a:latin typeface="Carlito"/>
                <a:cs typeface="Carlito"/>
              </a:rPr>
              <a:t>RGB </a:t>
            </a:r>
            <a:r>
              <a:rPr sz="2200" spc="-5" dirty="0">
                <a:latin typeface="Carlito"/>
                <a:cs typeface="Carlito"/>
              </a:rPr>
              <a:t>svetlost emituje </a:t>
            </a:r>
            <a:r>
              <a:rPr sz="2200" spc="-5" dirty="0">
                <a:solidFill>
                  <a:srgbClr val="C45811"/>
                </a:solidFill>
                <a:latin typeface="Carlito"/>
                <a:cs typeface="Carlito"/>
              </a:rPr>
              <a:t>organski sloj </a:t>
            </a:r>
            <a:r>
              <a:rPr sz="2200" spc="-5" dirty="0">
                <a:latin typeface="Carlito"/>
                <a:cs typeface="Carlito"/>
              </a:rPr>
              <a:t>nakon polarizacije pomoću katode i</a:t>
            </a:r>
            <a:r>
              <a:rPr sz="2200" spc="12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anode</a:t>
            </a:r>
            <a:endParaRPr sz="2200">
              <a:latin typeface="Carlito"/>
              <a:cs typeface="Carlito"/>
            </a:endParaRPr>
          </a:p>
          <a:p>
            <a:pPr marL="643890" indent="-360680">
              <a:lnSpc>
                <a:spcPct val="100000"/>
              </a:lnSpc>
              <a:spcBef>
                <a:spcPts val="755"/>
              </a:spcBef>
              <a:buFont typeface="Symbol"/>
              <a:buChar char=""/>
              <a:tabLst>
                <a:tab pos="643255" algn="l"/>
                <a:tab pos="644525" algn="l"/>
              </a:tabLst>
            </a:pPr>
            <a:r>
              <a:rPr sz="2200" spc="-5" dirty="0">
                <a:latin typeface="Carlito"/>
                <a:cs typeface="Carlito"/>
              </a:rPr>
              <a:t>Karakteristike: tanki, štedljivi,</a:t>
            </a:r>
            <a:r>
              <a:rPr sz="2200" spc="1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skluplji</a:t>
            </a:r>
            <a:endParaRPr sz="220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255764" y="268224"/>
            <a:ext cx="3192780" cy="2554605"/>
            <a:chOff x="7255764" y="268224"/>
            <a:chExt cx="3192780" cy="2554605"/>
          </a:xfrm>
        </p:grpSpPr>
        <p:sp>
          <p:nvSpPr>
            <p:cNvPr id="5" name="object 5"/>
            <p:cNvSpPr/>
            <p:nvPr/>
          </p:nvSpPr>
          <p:spPr>
            <a:xfrm>
              <a:off x="7255764" y="268224"/>
              <a:ext cx="3192779" cy="249326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75804" y="268236"/>
              <a:ext cx="2872740" cy="2554605"/>
            </a:xfrm>
            <a:custGeom>
              <a:avLst/>
              <a:gdLst/>
              <a:ahLst/>
              <a:cxnLst/>
              <a:rect l="l" t="t" r="r" b="b"/>
              <a:pathLst>
                <a:path w="2872740" h="2554605">
                  <a:moveTo>
                    <a:pt x="112776" y="1839455"/>
                  </a:moveTo>
                  <a:lnTo>
                    <a:pt x="0" y="1839455"/>
                  </a:lnTo>
                  <a:lnTo>
                    <a:pt x="0" y="2554211"/>
                  </a:lnTo>
                  <a:lnTo>
                    <a:pt x="112776" y="2554211"/>
                  </a:lnTo>
                  <a:lnTo>
                    <a:pt x="112776" y="1839455"/>
                  </a:lnTo>
                  <a:close/>
                </a:path>
                <a:path w="2872740" h="2554605">
                  <a:moveTo>
                    <a:pt x="891540" y="0"/>
                  </a:moveTo>
                  <a:lnTo>
                    <a:pt x="664464" y="0"/>
                  </a:lnTo>
                  <a:lnTo>
                    <a:pt x="664464" y="327647"/>
                  </a:lnTo>
                  <a:lnTo>
                    <a:pt x="891540" y="327647"/>
                  </a:lnTo>
                  <a:lnTo>
                    <a:pt x="891540" y="0"/>
                  </a:lnTo>
                  <a:close/>
                </a:path>
                <a:path w="2872740" h="2554605">
                  <a:moveTo>
                    <a:pt x="2872727" y="0"/>
                  </a:moveTo>
                  <a:lnTo>
                    <a:pt x="1894332" y="0"/>
                  </a:lnTo>
                  <a:lnTo>
                    <a:pt x="1894332" y="146291"/>
                  </a:lnTo>
                  <a:lnTo>
                    <a:pt x="2872727" y="146291"/>
                  </a:lnTo>
                  <a:lnTo>
                    <a:pt x="287272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9125204" y="609346"/>
            <a:ext cx="10280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LED</a:t>
            </a:r>
            <a:r>
              <a:rPr sz="1600" b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Arial"/>
                <a:cs typeface="Arial"/>
              </a:rPr>
              <a:t>diode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597395" y="3904488"/>
            <a:ext cx="3364992" cy="33878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1158455" y="4489678"/>
            <a:ext cx="4265930" cy="2798445"/>
            <a:chOff x="1158455" y="4489678"/>
            <a:chExt cx="4265930" cy="2798445"/>
          </a:xfrm>
        </p:grpSpPr>
        <p:sp>
          <p:nvSpPr>
            <p:cNvPr id="10" name="object 10"/>
            <p:cNvSpPr/>
            <p:nvPr/>
          </p:nvSpPr>
          <p:spPr>
            <a:xfrm>
              <a:off x="1158455" y="4489678"/>
              <a:ext cx="4265325" cy="271118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459991" y="6989064"/>
              <a:ext cx="1690370" cy="299085"/>
            </a:xfrm>
            <a:custGeom>
              <a:avLst/>
              <a:gdLst/>
              <a:ahLst/>
              <a:cxnLst/>
              <a:rect l="l" t="t" r="r" b="b"/>
              <a:pathLst>
                <a:path w="1690370" h="299084">
                  <a:moveTo>
                    <a:pt x="1690116" y="0"/>
                  </a:moveTo>
                  <a:lnTo>
                    <a:pt x="0" y="0"/>
                  </a:lnTo>
                  <a:lnTo>
                    <a:pt x="0" y="298704"/>
                  </a:lnTo>
                  <a:lnTo>
                    <a:pt x="1690116" y="298704"/>
                  </a:lnTo>
                  <a:lnTo>
                    <a:pt x="16901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538986" y="7015988"/>
            <a:ext cx="14135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17365D"/>
                </a:solidFill>
                <a:latin typeface="Arial"/>
                <a:cs typeface="Arial"/>
              </a:rPr>
              <a:t>Emitovana</a:t>
            </a:r>
            <a:r>
              <a:rPr sz="1200" b="1" spc="-35" dirty="0">
                <a:solidFill>
                  <a:srgbClr val="17365D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17365D"/>
                </a:solidFill>
                <a:latin typeface="Arial"/>
                <a:cs typeface="Arial"/>
              </a:rPr>
              <a:t>svetlost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670">
              <a:lnSpc>
                <a:spcPct val="100000"/>
              </a:lnSpc>
              <a:spcBef>
                <a:spcPts val="95"/>
              </a:spcBef>
              <a:tabLst>
                <a:tab pos="9295765" algn="l"/>
              </a:tabLst>
            </a:pPr>
            <a:r>
              <a:rPr spc="-20" dirty="0"/>
              <a:t>PROJEKTOR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6627" y="856234"/>
            <a:ext cx="5412105" cy="1968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solidFill>
                  <a:srgbClr val="C45811"/>
                </a:solidFill>
                <a:latin typeface="Carlito"/>
                <a:cs typeface="Carlito"/>
              </a:rPr>
              <a:t>Služi </a:t>
            </a:r>
            <a:r>
              <a:rPr sz="2200" spc="-5" dirty="0">
                <a:solidFill>
                  <a:srgbClr val="C45811"/>
                </a:solidFill>
                <a:latin typeface="Carlito"/>
                <a:cs typeface="Carlito"/>
              </a:rPr>
              <a:t>za projektovanje </a:t>
            </a:r>
            <a:r>
              <a:rPr sz="2200" spc="-10" dirty="0">
                <a:solidFill>
                  <a:srgbClr val="C45811"/>
                </a:solidFill>
                <a:latin typeface="Carlito"/>
                <a:cs typeface="Carlito"/>
              </a:rPr>
              <a:t>slike </a:t>
            </a:r>
            <a:r>
              <a:rPr sz="2200" spc="-5" dirty="0">
                <a:solidFill>
                  <a:srgbClr val="C45811"/>
                </a:solidFill>
                <a:latin typeface="Carlito"/>
                <a:cs typeface="Carlito"/>
              </a:rPr>
              <a:t>sa ekrana na</a:t>
            </a:r>
            <a:r>
              <a:rPr sz="2200" spc="85" dirty="0">
                <a:solidFill>
                  <a:srgbClr val="C45811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C45811"/>
                </a:solidFill>
                <a:latin typeface="Carlito"/>
                <a:cs typeface="Carlito"/>
              </a:rPr>
              <a:t>platno.</a:t>
            </a:r>
            <a:endParaRPr sz="2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850"/>
              </a:spcBef>
            </a:pPr>
            <a:r>
              <a:rPr sz="2200" spc="-5" dirty="0">
                <a:solidFill>
                  <a:srgbClr val="0000FF"/>
                </a:solidFill>
                <a:latin typeface="Carlito"/>
                <a:cs typeface="Carlito"/>
              </a:rPr>
              <a:t>Formati </a:t>
            </a:r>
            <a:r>
              <a:rPr sz="2200" spc="-10" dirty="0">
                <a:solidFill>
                  <a:srgbClr val="0000FF"/>
                </a:solidFill>
                <a:latin typeface="Carlito"/>
                <a:cs typeface="Carlito"/>
              </a:rPr>
              <a:t>slika</a:t>
            </a:r>
            <a:endParaRPr sz="2200">
              <a:latin typeface="Carlito"/>
              <a:cs typeface="Carlito"/>
            </a:endParaRPr>
          </a:p>
          <a:p>
            <a:pPr marL="584200" marR="2179955">
              <a:lnSpc>
                <a:spcPct val="154500"/>
              </a:lnSpc>
              <a:spcBef>
                <a:spcPts val="15"/>
              </a:spcBef>
            </a:pPr>
            <a:r>
              <a:rPr sz="2200" spc="-5" dirty="0">
                <a:latin typeface="Carlito"/>
                <a:cs typeface="Carlito"/>
              </a:rPr>
              <a:t>4x3 ( za prezentaciju)  16x9 (za kućni</a:t>
            </a:r>
            <a:r>
              <a:rPr sz="2200" spc="-5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bioskop)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6627" y="2902483"/>
            <a:ext cx="4045585" cy="858519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R="1606550" algn="ctr">
              <a:lnSpc>
                <a:spcPct val="100000"/>
              </a:lnSpc>
              <a:spcBef>
                <a:spcPts val="735"/>
              </a:spcBef>
            </a:pPr>
            <a:r>
              <a:rPr sz="2200" spc="-5" dirty="0">
                <a:solidFill>
                  <a:srgbClr val="0000FF"/>
                </a:solidFill>
                <a:latin typeface="Carlito"/>
                <a:cs typeface="Carlito"/>
              </a:rPr>
              <a:t>Rezolucije</a:t>
            </a:r>
            <a:r>
              <a:rPr sz="2200" spc="-60" dirty="0">
                <a:solidFill>
                  <a:srgbClr val="0000FF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0000FF"/>
                </a:solidFill>
                <a:latin typeface="Carlito"/>
                <a:cs typeface="Carlito"/>
              </a:rPr>
              <a:t>projektora</a:t>
            </a:r>
            <a:endParaRPr sz="2200">
              <a:latin typeface="Carlito"/>
              <a:cs typeface="Carlito"/>
            </a:endParaRPr>
          </a:p>
          <a:p>
            <a:pPr marL="541020" algn="ctr">
              <a:lnSpc>
                <a:spcPct val="100000"/>
              </a:lnSpc>
              <a:spcBef>
                <a:spcPts val="640"/>
              </a:spcBef>
              <a:tabLst>
                <a:tab pos="2251075" algn="l"/>
              </a:tabLst>
            </a:pPr>
            <a:r>
              <a:rPr sz="2200" spc="-5" dirty="0">
                <a:latin typeface="Carlito"/>
                <a:cs typeface="Carlito"/>
              </a:rPr>
              <a:t>4x3</a:t>
            </a:r>
            <a:r>
              <a:rPr sz="220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format:	</a:t>
            </a:r>
            <a:r>
              <a:rPr sz="2200" spc="-10" dirty="0">
                <a:latin typeface="Carlito"/>
                <a:cs typeface="Carlito"/>
              </a:rPr>
              <a:t>VGA</a:t>
            </a:r>
            <a:r>
              <a:rPr sz="2200" spc="-5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(640x480),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79516" y="3400425"/>
            <a:ext cx="192278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solidFill>
                  <a:srgbClr val="C45811"/>
                </a:solidFill>
                <a:latin typeface="Carlito"/>
                <a:cs typeface="Carlito"/>
              </a:rPr>
              <a:t>SVGA</a:t>
            </a:r>
            <a:r>
              <a:rPr sz="2200" spc="-45" dirty="0">
                <a:solidFill>
                  <a:srgbClr val="C45811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C45811"/>
                </a:solidFill>
                <a:latin typeface="Carlito"/>
                <a:cs typeface="Carlito"/>
              </a:rPr>
              <a:t>(800x600)</a:t>
            </a:r>
            <a:r>
              <a:rPr sz="2200" spc="-5" dirty="0">
                <a:latin typeface="Carlito"/>
                <a:cs typeface="Carlito"/>
              </a:rPr>
              <a:t>,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47952" y="4438269"/>
            <a:ext cx="148844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Carlito"/>
                <a:cs typeface="Carlito"/>
              </a:rPr>
              <a:t>16x9</a:t>
            </a:r>
            <a:r>
              <a:rPr sz="2200" spc="-6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format: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58210" y="3736619"/>
            <a:ext cx="5829300" cy="1061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45" marR="5080" indent="-5080">
              <a:lnSpc>
                <a:spcPct val="154500"/>
              </a:lnSpc>
              <a:spcBef>
                <a:spcPts val="100"/>
              </a:spcBef>
              <a:tabLst>
                <a:tab pos="2333625" algn="l"/>
              </a:tabLst>
            </a:pPr>
            <a:r>
              <a:rPr sz="2200" spc="-10" dirty="0">
                <a:latin typeface="Carlito"/>
                <a:cs typeface="Carlito"/>
              </a:rPr>
              <a:t>XGA</a:t>
            </a:r>
            <a:r>
              <a:rPr sz="220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(1024x768)	</a:t>
            </a:r>
            <a:r>
              <a:rPr sz="2200" spc="-10" dirty="0">
                <a:latin typeface="Carlito"/>
                <a:cs typeface="Carlito"/>
              </a:rPr>
              <a:t>SXGA </a:t>
            </a:r>
            <a:r>
              <a:rPr sz="2200" spc="-5" dirty="0">
                <a:latin typeface="Carlito"/>
                <a:cs typeface="Carlito"/>
              </a:rPr>
              <a:t>(1280x1024, 1600x1200)  852x480, 1024x576 i HDTV</a:t>
            </a:r>
            <a:r>
              <a:rPr sz="220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(1280x720).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6627" y="4774844"/>
            <a:ext cx="6282690" cy="2315210"/>
          </a:xfrm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</a:pPr>
            <a:r>
              <a:rPr sz="2200" spc="-10" dirty="0">
                <a:solidFill>
                  <a:srgbClr val="0000FF"/>
                </a:solidFill>
                <a:latin typeface="Carlito"/>
                <a:cs typeface="Carlito"/>
              </a:rPr>
              <a:t>Osvjetljenje </a:t>
            </a:r>
            <a:r>
              <a:rPr sz="2200" spc="-5" dirty="0">
                <a:latin typeface="Carlito"/>
                <a:cs typeface="Carlito"/>
              </a:rPr>
              <a:t>- jačina </a:t>
            </a:r>
            <a:r>
              <a:rPr sz="2200" dirty="0">
                <a:latin typeface="Carlito"/>
                <a:cs typeface="Carlito"/>
              </a:rPr>
              <a:t>svetlosti</a:t>
            </a:r>
            <a:r>
              <a:rPr sz="2200" spc="3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(lumen).</a:t>
            </a:r>
            <a:endParaRPr sz="2200">
              <a:latin typeface="Carlito"/>
              <a:cs typeface="Carlito"/>
            </a:endParaRPr>
          </a:p>
          <a:p>
            <a:pPr marL="553720" marR="5080">
              <a:lnSpc>
                <a:spcPct val="101800"/>
              </a:lnSpc>
              <a:spcBef>
                <a:spcPts val="1390"/>
              </a:spcBef>
            </a:pPr>
            <a:r>
              <a:rPr sz="2200" spc="-5" dirty="0">
                <a:latin typeface="Carlito"/>
                <a:cs typeface="Carlito"/>
              </a:rPr>
              <a:t>1000 do 1500 lumena - za prostorije male veličine,  </a:t>
            </a:r>
            <a:r>
              <a:rPr sz="2200" spc="-5" dirty="0">
                <a:solidFill>
                  <a:srgbClr val="C45811"/>
                </a:solidFill>
                <a:latin typeface="Carlito"/>
                <a:cs typeface="Carlito"/>
              </a:rPr>
              <a:t>1500-3000 lumena </a:t>
            </a:r>
            <a:r>
              <a:rPr sz="2200" spc="-5" dirty="0">
                <a:latin typeface="Carlito"/>
                <a:cs typeface="Carlito"/>
              </a:rPr>
              <a:t>- za </a:t>
            </a:r>
            <a:r>
              <a:rPr sz="2200" spc="-10" dirty="0">
                <a:latin typeface="Carlito"/>
                <a:cs typeface="Carlito"/>
              </a:rPr>
              <a:t>srednje</a:t>
            </a:r>
            <a:r>
              <a:rPr sz="2200" spc="2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prostorije</a:t>
            </a:r>
            <a:endParaRPr sz="2200">
              <a:latin typeface="Carlito"/>
              <a:cs typeface="Carlito"/>
            </a:endParaRPr>
          </a:p>
          <a:p>
            <a:pPr marL="553720">
              <a:lnSpc>
                <a:spcPct val="100000"/>
              </a:lnSpc>
              <a:spcBef>
                <a:spcPts val="50"/>
              </a:spcBef>
            </a:pPr>
            <a:r>
              <a:rPr sz="2200" spc="-10" dirty="0">
                <a:latin typeface="Carlito"/>
                <a:cs typeface="Carlito"/>
              </a:rPr>
              <a:t>preko </a:t>
            </a:r>
            <a:r>
              <a:rPr sz="2200" spc="-5" dirty="0">
                <a:latin typeface="Carlito"/>
                <a:cs typeface="Carlito"/>
              </a:rPr>
              <a:t>3000 lumena - za velike</a:t>
            </a:r>
            <a:r>
              <a:rPr sz="2200" spc="3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prostorije</a:t>
            </a:r>
            <a:endParaRPr sz="2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850"/>
              </a:spcBef>
            </a:pPr>
            <a:r>
              <a:rPr sz="2200" spc="-5" dirty="0">
                <a:solidFill>
                  <a:srgbClr val="0000FF"/>
                </a:solidFill>
                <a:latin typeface="Carlito"/>
                <a:cs typeface="Carlito"/>
              </a:rPr>
              <a:t>Radni vek</a:t>
            </a:r>
            <a:r>
              <a:rPr sz="2200" spc="-5" dirty="0">
                <a:latin typeface="Carlito"/>
                <a:cs typeface="Carlito"/>
              </a:rPr>
              <a:t>: broj sati rada lampe</a:t>
            </a:r>
            <a:r>
              <a:rPr sz="2200" spc="6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(</a:t>
            </a:r>
            <a:r>
              <a:rPr sz="2200" spc="-5" dirty="0">
                <a:solidFill>
                  <a:srgbClr val="C45811"/>
                </a:solidFill>
                <a:latin typeface="Carlito"/>
                <a:cs typeface="Carlito"/>
              </a:rPr>
              <a:t>2000-5000h</a:t>
            </a:r>
            <a:r>
              <a:rPr sz="2200" spc="-5" dirty="0">
                <a:latin typeface="Carlito"/>
                <a:cs typeface="Carlito"/>
              </a:rPr>
              <a:t>)</a:t>
            </a:r>
            <a:endParaRPr sz="2200">
              <a:latin typeface="Carlito"/>
              <a:cs typeface="Carlito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6307709" y="1034669"/>
            <a:ext cx="4069715" cy="1849120"/>
            <a:chOff x="6307709" y="1034669"/>
            <a:chExt cx="4069715" cy="1849120"/>
          </a:xfrm>
        </p:grpSpPr>
        <p:sp>
          <p:nvSpPr>
            <p:cNvPr id="10" name="object 10"/>
            <p:cNvSpPr/>
            <p:nvPr/>
          </p:nvSpPr>
          <p:spPr>
            <a:xfrm>
              <a:off x="6318504" y="1045464"/>
              <a:ext cx="320421" cy="2438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308598" y="1035558"/>
              <a:ext cx="4067810" cy="1847214"/>
            </a:xfrm>
            <a:custGeom>
              <a:avLst/>
              <a:gdLst/>
              <a:ahLst/>
              <a:cxnLst/>
              <a:rect l="l" t="t" r="r" b="b"/>
              <a:pathLst>
                <a:path w="4067809" h="1847214">
                  <a:moveTo>
                    <a:pt x="0" y="0"/>
                  </a:moveTo>
                  <a:lnTo>
                    <a:pt x="4067555" y="0"/>
                  </a:lnTo>
                </a:path>
                <a:path w="4067809" h="1847214">
                  <a:moveTo>
                    <a:pt x="0" y="0"/>
                  </a:moveTo>
                  <a:lnTo>
                    <a:pt x="0" y="1847088"/>
                  </a:lnTo>
                </a:path>
                <a:path w="4067809" h="1847214">
                  <a:moveTo>
                    <a:pt x="0" y="1847088"/>
                  </a:moveTo>
                  <a:lnTo>
                    <a:pt x="4067555" y="1847088"/>
                  </a:lnTo>
                </a:path>
                <a:path w="4067809" h="1847214">
                  <a:moveTo>
                    <a:pt x="4067555" y="1847088"/>
                  </a:moveTo>
                  <a:lnTo>
                    <a:pt x="4067555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263</Words>
  <Application>Microsoft Office PowerPoint</Application>
  <PresentationFormat>Custom</PresentationFormat>
  <Paragraphs>61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Carlito</vt:lpstr>
      <vt:lpstr>Symbol</vt:lpstr>
      <vt:lpstr>Times New Roman</vt:lpstr>
      <vt:lpstr>Office Theme</vt:lpstr>
      <vt:lpstr>MONITORI (ekrani) </vt:lpstr>
      <vt:lpstr>PowerPoint Presentation</vt:lpstr>
      <vt:lpstr>PowerPoint Presentation</vt:lpstr>
      <vt:lpstr>PowerPoint Presentation</vt:lpstr>
      <vt:lpstr>LED MONITORI (LED, OLED)  LED MONITORI</vt:lpstr>
      <vt:lpstr>PROJEKTOR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HARDVER RAČUNARSKOG SISTEMA</dc:title>
  <dc:creator>.</dc:creator>
  <cp:lastModifiedBy>EtsStariGrad12 Racunar12</cp:lastModifiedBy>
  <cp:revision>2</cp:revision>
  <dcterms:created xsi:type="dcterms:W3CDTF">2020-03-22T22:59:40Z</dcterms:created>
  <dcterms:modified xsi:type="dcterms:W3CDTF">2020-03-22T23:41:03Z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2016-03-13T00:00:00Z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2020-03-22T00:00:00Z</vt:filetime>
  </property>
</Properties>
</file>